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Gill Sans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GillSans-regular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Gill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db0ef414d2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db0ef414d2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db0ef414d2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db0ef414d2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db0ef414d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db0ef414d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db0ef414d2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db0ef414d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db0ef414d2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db0ef414d2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db0ef414d2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db0ef414d2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daf719215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daf719215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af719215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af719215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daf719215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daf719215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daf7192156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daf719215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db0e5bbf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db0e5bbf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db0e5bbf3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db0e5bbf3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db0ef414d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db0ef414d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/>
          <p:nvPr/>
        </p:nvSpPr>
        <p:spPr>
          <a:xfrm>
            <a:off x="6629401" y="449794"/>
            <a:ext cx="2180100" cy="436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3"/>
          <p:cNvSpPr txBox="1"/>
          <p:nvPr>
            <p:ph type="title"/>
          </p:nvPr>
        </p:nvSpPr>
        <p:spPr>
          <a:xfrm rot="5400000">
            <a:off x="5437324" y="1698994"/>
            <a:ext cx="3887400" cy="1503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" name="Google Shape;133;p13"/>
          <p:cNvSpPr txBox="1"/>
          <p:nvPr>
            <p:ph idx="1" type="body"/>
          </p:nvPr>
        </p:nvSpPr>
        <p:spPr>
          <a:xfrm rot="5400000">
            <a:off x="1598552" y="-510656"/>
            <a:ext cx="3887400" cy="59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04800" lvl="0" marL="457200" rtl="0" algn="l">
              <a:spcBef>
                <a:spcPts val="30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 algn="l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 algn="l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 algn="l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 algn="l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 algn="l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 algn="l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 algn="l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 algn="l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4" name="Google Shape;134;p13"/>
          <p:cNvSpPr txBox="1"/>
          <p:nvPr>
            <p:ph idx="10" type="dt"/>
          </p:nvPr>
        </p:nvSpPr>
        <p:spPr>
          <a:xfrm>
            <a:off x="6745254" y="4467103"/>
            <a:ext cx="996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3"/>
          <p:cNvSpPr txBox="1"/>
          <p:nvPr>
            <p:ph idx="11" type="ftr"/>
          </p:nvPr>
        </p:nvSpPr>
        <p:spPr>
          <a:xfrm>
            <a:off x="581192" y="4463858"/>
            <a:ext cx="592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3"/>
          <p:cNvSpPr txBox="1"/>
          <p:nvPr>
            <p:ph idx="12" type="sldNum"/>
          </p:nvPr>
        </p:nvSpPr>
        <p:spPr>
          <a:xfrm>
            <a:off x="7834961" y="4467103"/>
            <a:ext cx="873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5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idx="1" type="subTitle"/>
          </p:nvPr>
        </p:nvSpPr>
        <p:spPr>
          <a:xfrm>
            <a:off x="4900250" y="2622775"/>
            <a:ext cx="3470700" cy="18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Asignatura: </a:t>
            </a:r>
            <a:r>
              <a:rPr lang="es-419"/>
              <a:t>Ingeniería de Software.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Profesora:</a:t>
            </a:r>
            <a:r>
              <a:rPr lang="es-419"/>
              <a:t> Laura Méndez Segundo.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Alumnos: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Arellano Aguillón Shu Nashy Nizarely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Escudero Robles Rafael Agustín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Ramírez Rodríguez Carlos Eduardo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Grupo: </a:t>
            </a:r>
            <a:r>
              <a:rPr lang="es-419"/>
              <a:t>3CM13 </a:t>
            </a:r>
            <a:endParaRPr/>
          </a:p>
        </p:txBody>
      </p:sp>
      <p:sp>
        <p:nvSpPr>
          <p:cNvPr id="142" name="Google Shape;142;p14"/>
          <p:cNvSpPr txBox="1"/>
          <p:nvPr>
            <p:ph type="ctrTitle"/>
          </p:nvPr>
        </p:nvSpPr>
        <p:spPr>
          <a:xfrm>
            <a:off x="3066800" y="8320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Herramientas</a:t>
            </a:r>
            <a:r>
              <a:rPr lang="es-419"/>
              <a:t> de Prototipado: Balsamiq</a:t>
            </a:r>
            <a:endParaRPr/>
          </a:p>
        </p:txBody>
      </p:sp>
      <p:pic>
        <p:nvPicPr>
          <p:cNvPr id="143" name="Google Shape;14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300" y="2830625"/>
            <a:ext cx="1813500" cy="181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Ventajas de Balsamiq</a:t>
            </a:r>
            <a:endParaRPr/>
          </a:p>
        </p:txBody>
      </p:sp>
      <p:sp>
        <p:nvSpPr>
          <p:cNvPr id="222" name="Google Shape;222;p23"/>
          <p:cNvSpPr txBox="1"/>
          <p:nvPr>
            <p:ph idx="1" type="body"/>
          </p:nvPr>
        </p:nvSpPr>
        <p:spPr>
          <a:xfrm>
            <a:off x="3656025" y="1154075"/>
            <a:ext cx="5009100" cy="325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Es un programa de escritorio y solo tienes que registrarte para poder empezar a utilizarlo sin ningún tipo de descarga. Programado en Flex y AIR por lo que crea muy rápido Wireframes. Interfaz fácil de usar, como se ha creado con AIR es instalable tanto en Windows y Mac OS X.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s-419"/>
              <a:t>Balsamiq te permite escoger entre un montón de objetos prediseñados como: barras de estado, menús, barras de progreso, etc.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s-419"/>
              <a:t>Además, te permite exportar el diseño que </a:t>
            </a:r>
            <a:r>
              <a:rPr lang="es-419"/>
              <a:t>realices</a:t>
            </a:r>
            <a:r>
              <a:rPr lang="es-419"/>
              <a:t> en PNG, PDF e incluso al portapapeles. 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s-419"/>
              <a:t>Permite incrustar tus diseños en tu página web o en informes de errores.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s-419"/>
              <a:t> Puedes compartir tus diseños a través de un sistema muy parecido a Dropbox.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/>
              <a:t> Balsamiq funciona como cualquier aplicación normal, te permite arrastrar, soltar, guardar mockups en un archivo, copiar y pegar, deshacer, etc.</a:t>
            </a:r>
            <a:endParaRPr/>
          </a:p>
        </p:txBody>
      </p:sp>
      <p:pic>
        <p:nvPicPr>
          <p:cNvPr id="223" name="Google Shape;2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07850"/>
            <a:ext cx="3351226" cy="17770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938" y="3142274"/>
            <a:ext cx="2912159" cy="191455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4"/>
          <p:cNvSpPr txBox="1"/>
          <p:nvPr>
            <p:ph type="title"/>
          </p:nvPr>
        </p:nvSpPr>
        <p:spPr>
          <a:xfrm>
            <a:off x="1253375" y="183650"/>
            <a:ext cx="7038900" cy="4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/>
              <a:t>Puedes elegir el estilo que mejor te parezca...</a:t>
            </a:r>
            <a:endParaRPr sz="1500"/>
          </a:p>
        </p:txBody>
      </p:sp>
      <p:pic>
        <p:nvPicPr>
          <p:cNvPr id="231" name="Google Shape;2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3375" y="1307850"/>
            <a:ext cx="3540185" cy="353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2760" y="1307850"/>
            <a:ext cx="3540185" cy="353085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4"/>
          <p:cNvSpPr txBox="1"/>
          <p:nvPr/>
        </p:nvSpPr>
        <p:spPr>
          <a:xfrm>
            <a:off x="1277575" y="738450"/>
            <a:ext cx="3540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Sketch-Style Controls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They look like sketches on purpose! It encourages brainstorming.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4" name="Google Shape;234;p24"/>
          <p:cNvSpPr txBox="1"/>
          <p:nvPr/>
        </p:nvSpPr>
        <p:spPr>
          <a:xfrm>
            <a:off x="4962700" y="738450"/>
            <a:ext cx="3540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Clean Wireframes Option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Need to present your work? Switch skin and voilà.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"/>
          <p:cNvSpPr txBox="1"/>
          <p:nvPr>
            <p:ph type="title"/>
          </p:nvPr>
        </p:nvSpPr>
        <p:spPr>
          <a:xfrm>
            <a:off x="1869000" y="4712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419" sz="1560"/>
              <a:t>Ejemplos de prototipos</a:t>
            </a:r>
            <a:endParaRPr sz="156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419" sz="1560"/>
              <a:t> realizados con Balsamiq</a:t>
            </a:r>
            <a:endParaRPr sz="1560"/>
          </a:p>
        </p:txBody>
      </p:sp>
      <p:pic>
        <p:nvPicPr>
          <p:cNvPr id="241" name="Google Shape;241;p25"/>
          <p:cNvPicPr preferRelativeResize="0"/>
          <p:nvPr/>
        </p:nvPicPr>
        <p:blipFill rotWithShape="1">
          <a:blip r:embed="rId3">
            <a:alphaModFix/>
          </a:blip>
          <a:srcRect b="6131" l="0" r="0" t="5646"/>
          <a:stretch/>
        </p:blipFill>
        <p:spPr>
          <a:xfrm>
            <a:off x="76200" y="471200"/>
            <a:ext cx="3694038" cy="2470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44725" y="1749704"/>
            <a:ext cx="4140273" cy="3104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19500" y="555250"/>
            <a:ext cx="1874275" cy="372707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6"/>
          <p:cNvSpPr txBox="1"/>
          <p:nvPr>
            <p:ph type="title"/>
          </p:nvPr>
        </p:nvSpPr>
        <p:spPr>
          <a:xfrm>
            <a:off x="1052550" y="930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419" sz="1560"/>
              <a:t>Ejemplos de prototipos  realizados con Balsamiq</a:t>
            </a:r>
            <a:endParaRPr sz="1560"/>
          </a:p>
        </p:txBody>
      </p:sp>
      <p:pic>
        <p:nvPicPr>
          <p:cNvPr id="250" name="Google Shape;2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5925" y="840125"/>
            <a:ext cx="2574028" cy="383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050" y="840125"/>
            <a:ext cx="5053702" cy="3831601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7"/>
          <p:cNvSpPr txBox="1"/>
          <p:nvPr>
            <p:ph type="title"/>
          </p:nvPr>
        </p:nvSpPr>
        <p:spPr>
          <a:xfrm>
            <a:off x="1297500" y="393750"/>
            <a:ext cx="7038900" cy="5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/>
              <a:t>Referencias</a:t>
            </a:r>
            <a:endParaRPr sz="3000"/>
          </a:p>
        </p:txBody>
      </p:sp>
      <p:sp>
        <p:nvSpPr>
          <p:cNvPr id="258" name="Google Shape;258;p27"/>
          <p:cNvSpPr txBox="1"/>
          <p:nvPr>
            <p:ph idx="1" type="body"/>
          </p:nvPr>
        </p:nvSpPr>
        <p:spPr>
          <a:xfrm>
            <a:off x="1151500" y="991950"/>
            <a:ext cx="7408800" cy="36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Balsamiq Wireframes - Industry Standard Low-Fidelity Wireframing Software | Balsamiq. (s. f.). Recuperado 2 de junio de 2021, de https://balsamiq.com/wireframes/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/>
              <a:t>Balsamiq la herramienta para hacer prototipos de proyectos. (2021, 7 abril). Recuperado 2 de junio de 2021, de https://www.isdi.education/mx/blog/balsamiq-la-herramienta-para-hacer-prototipos-de-proyectos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/>
              <a:t>Área de Ingeniería de Proyectos, Departamento de Ingeniería de Diseño y Fabricación, Centro Politécnico Superior | Universidad de Zaragoza, Prototipado (Prototyping) de http://www.sidar.org/recur/desdi/traduc/es/visitable/tecnicas/Prototyping.htm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297500" y="991950"/>
            <a:ext cx="7262700" cy="36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s-419"/>
              <a:t>¿Qué son los prototipos?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s-419"/>
              <a:t>¿Cual es su importancia?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s-419"/>
              <a:t>Prototipado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s-419"/>
              <a:t>¿En qué consiste?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s-419"/>
              <a:t>¿Cómo lo llevo a cabo?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s-419" sz="1300"/>
              <a:t>¿Cual es su importancia?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s-419"/>
              <a:t>Wireframes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s-419"/>
              <a:t>Balsamiq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s-419"/>
              <a:t>Ventajas de Balsamiq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s-419"/>
              <a:t>Puedes elegir el estilo que mejor te parezca…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s-419"/>
              <a:t>Ejemplos de prototipos realizados con Balsamiq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s-419"/>
              <a:t>Referencias</a:t>
            </a:r>
            <a:endParaRPr/>
          </a:p>
        </p:txBody>
      </p:sp>
      <p:sp>
        <p:nvSpPr>
          <p:cNvPr id="149" name="Google Shape;149;p15"/>
          <p:cNvSpPr txBox="1"/>
          <p:nvPr>
            <p:ph type="title"/>
          </p:nvPr>
        </p:nvSpPr>
        <p:spPr>
          <a:xfrm>
            <a:off x="1297500" y="393750"/>
            <a:ext cx="7038900" cy="5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/>
              <a:t>Índice</a:t>
            </a:r>
            <a:endParaRPr sz="3000"/>
          </a:p>
        </p:txBody>
      </p:sp>
      <p:sp>
        <p:nvSpPr>
          <p:cNvPr id="150" name="Google Shape;15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297500" y="393750"/>
            <a:ext cx="6895500" cy="7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¿Qué son los prototipos?</a:t>
            </a:r>
            <a:endParaRPr/>
          </a:p>
        </p:txBody>
      </p:sp>
      <p:sp>
        <p:nvSpPr>
          <p:cNvPr id="156" name="Google Shape;156;p16"/>
          <p:cNvSpPr txBox="1"/>
          <p:nvPr>
            <p:ph idx="1" type="body"/>
          </p:nvPr>
        </p:nvSpPr>
        <p:spPr>
          <a:xfrm>
            <a:off x="1297500" y="1182650"/>
            <a:ext cx="70791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419" sz="1700"/>
              <a:t>Un prototipo es una versión inicial compacta de la solución o parte de la solución de un sistema, que </a:t>
            </a:r>
            <a:r>
              <a:rPr lang="es-419" sz="1700"/>
              <a:t>será</a:t>
            </a:r>
            <a:r>
              <a:rPr lang="es-419" sz="1700"/>
              <a:t> mejorado en varias iteraciones para probar y evaluar la eficacia del diseño general que se utiliza para resolver un problema determinado.</a:t>
            </a:r>
            <a:endParaRPr sz="1700"/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1325" y="2824775"/>
            <a:ext cx="2931975" cy="205237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"/>
          <p:cNvSpPr txBox="1"/>
          <p:nvPr>
            <p:ph type="title"/>
          </p:nvPr>
        </p:nvSpPr>
        <p:spPr>
          <a:xfrm>
            <a:off x="1297500" y="393750"/>
            <a:ext cx="70389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¿Cual es su importancia?</a:t>
            </a:r>
            <a:endParaRPr/>
          </a:p>
        </p:txBody>
      </p:sp>
      <p:sp>
        <p:nvSpPr>
          <p:cNvPr id="164" name="Google Shape;164;p17"/>
          <p:cNvSpPr txBox="1"/>
          <p:nvPr>
            <p:ph idx="1" type="body"/>
          </p:nvPr>
        </p:nvSpPr>
        <p:spPr>
          <a:xfrm>
            <a:off x="1207025" y="1062375"/>
            <a:ext cx="7279800" cy="3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s-419" sz="1700"/>
              <a:t>L</a:t>
            </a:r>
            <a:r>
              <a:rPr lang="es-419" sz="1700"/>
              <a:t>os prototipos son una parte integral del proceso de diseño, ya que permiten la revisión de los conceptos básicos del proyecto en la etapa inicial de su desarrollo y compartir opiniones con el resto del equipo. </a:t>
            </a:r>
            <a:endParaRPr sz="17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s-419" sz="1700"/>
              <a:t>Gracias a ellos puedes crear fácilmente una maqueta interactiva de un sitio web o aplicación móvil, que es capaz de identificar cualquier deficiencia en el flujo del desarrollo o en la usabilidad del diseño, esto incluso antes de invertir demasiado tiempo o dinero en su desarrollo. Para ello se necesitan buenas herramientas de prototipado</a:t>
            </a:r>
            <a:endParaRPr sz="1700"/>
          </a:p>
        </p:txBody>
      </p:sp>
      <p:sp>
        <p:nvSpPr>
          <p:cNvPr id="165" name="Google Shape;16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/>
          <p:nvPr>
            <p:ph type="title"/>
          </p:nvPr>
        </p:nvSpPr>
        <p:spPr>
          <a:xfrm>
            <a:off x="1289700" y="261250"/>
            <a:ext cx="7038900" cy="5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/>
              <a:t>Prototipado</a:t>
            </a:r>
            <a:endParaRPr sz="3000"/>
          </a:p>
        </p:txBody>
      </p:sp>
      <p:sp>
        <p:nvSpPr>
          <p:cNvPr id="171" name="Google Shape;171;p18"/>
          <p:cNvSpPr txBox="1"/>
          <p:nvPr>
            <p:ph idx="1" type="body"/>
          </p:nvPr>
        </p:nvSpPr>
        <p:spPr>
          <a:xfrm>
            <a:off x="1098450" y="765950"/>
            <a:ext cx="7421400" cy="38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/>
              <a:t>¿En qué consiste?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1500"/>
              <a:t>El prototipado modela el producto final y permite efectuar un test sobre determinados atributos del mismo sin necesidad de que está disponible. Se trata, simplemente, de testear haciendo uso del modelo.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1500"/>
              <a:t>¿Cómo lo lleva a cabo?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1500"/>
              <a:t>Se comienza elaborando un prototipo del producto final: qué aspecto tendrá, cómo funcionará,... Comenzar a crear estos prototipados resultar tan simple como unos dibujos con lápiz y papel (Bocetos) o tan complejo como el propio código operativo que prelude al código final (Prototipos de alta fidelidad). 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72" name="Google Shape;1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173" name="Google Shape;17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5650" y="3448350"/>
            <a:ext cx="2251624" cy="1500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"/>
          <p:cNvSpPr txBox="1"/>
          <p:nvPr>
            <p:ph type="title"/>
          </p:nvPr>
        </p:nvSpPr>
        <p:spPr>
          <a:xfrm>
            <a:off x="1297500" y="393750"/>
            <a:ext cx="7038900" cy="5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¿Cual es su importancia?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79" name="Google Shape;179;p19"/>
          <p:cNvSpPr txBox="1"/>
          <p:nvPr>
            <p:ph idx="1" type="body"/>
          </p:nvPr>
        </p:nvSpPr>
        <p:spPr>
          <a:xfrm>
            <a:off x="1297500" y="991950"/>
            <a:ext cx="7262700" cy="36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Una característica muy destacada del prototipado: la iteración.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1600"/>
              <a:t>Por naturaleza, debe ser una fase iterativa, que proponga, recoja feedback, replantee y vuelva a proponer. Un círculo que debe llevar, con más o menos rapidez, al máximo nivel de excelencia antes el producto o servicio no se desarrolle.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181" name="Google Shape;18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4676" y="2639950"/>
            <a:ext cx="2894651" cy="225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/>
          <p:nvPr>
            <p:ph idx="1" type="body"/>
          </p:nvPr>
        </p:nvSpPr>
        <p:spPr>
          <a:xfrm>
            <a:off x="2291850" y="1344250"/>
            <a:ext cx="4560300" cy="31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Una wireframe es un bosquejo de </a:t>
            </a:r>
            <a:r>
              <a:rPr lang="es-419"/>
              <a:t>interfaz</a:t>
            </a:r>
            <a:r>
              <a:rPr lang="es-419"/>
              <a:t> de usuario.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/>
              <a:t>Son útiles para que tanto diseñadores como programadores puedan comunicarse efectivamente a la hora de crear la estructura del proyecto en el que trabajan.</a:t>
            </a:r>
            <a:endParaRPr/>
          </a:p>
        </p:txBody>
      </p:sp>
      <p:sp>
        <p:nvSpPr>
          <p:cNvPr id="187" name="Google Shape;187;p20"/>
          <p:cNvSpPr txBox="1"/>
          <p:nvPr>
            <p:ph type="title"/>
          </p:nvPr>
        </p:nvSpPr>
        <p:spPr>
          <a:xfrm>
            <a:off x="1052550" y="388975"/>
            <a:ext cx="7038900" cy="5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/>
              <a:t>Wireframes</a:t>
            </a:r>
            <a:endParaRPr sz="3000"/>
          </a:p>
        </p:txBody>
      </p:sp>
      <p:pic>
        <p:nvPicPr>
          <p:cNvPr id="188" name="Google Shape;18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3900" y="1839300"/>
            <a:ext cx="3037600" cy="170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>
            <p:ph idx="1" type="body"/>
          </p:nvPr>
        </p:nvSpPr>
        <p:spPr>
          <a:xfrm>
            <a:off x="1297500" y="9237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Utilizar wireframes nos permite: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es-419"/>
              <a:t>Representar nuestras ideas rápidamente.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s-419"/>
              <a:t>Generar la interfaz más adecuada.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s-419"/>
              <a:t>Resultan en software y páginas web fáciles de usar.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s-419"/>
              <a:t>Ahorrar tiempo y ajustes en las siguientes etapas.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1"/>
          <p:cNvSpPr/>
          <p:nvPr/>
        </p:nvSpPr>
        <p:spPr>
          <a:xfrm>
            <a:off x="905600" y="2723850"/>
            <a:ext cx="1386600" cy="66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Low-Fidelity</a:t>
            </a:r>
            <a:endParaRPr/>
          </a:p>
        </p:txBody>
      </p:sp>
      <p:sp>
        <p:nvSpPr>
          <p:cNvPr id="195" name="Google Shape;195;p21"/>
          <p:cNvSpPr/>
          <p:nvPr/>
        </p:nvSpPr>
        <p:spPr>
          <a:xfrm>
            <a:off x="3878700" y="2723850"/>
            <a:ext cx="1386600" cy="66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Mid-Fidelity</a:t>
            </a:r>
            <a:endParaRPr/>
          </a:p>
        </p:txBody>
      </p:sp>
      <p:sp>
        <p:nvSpPr>
          <p:cNvPr id="196" name="Google Shape;196;p21"/>
          <p:cNvSpPr/>
          <p:nvPr/>
        </p:nvSpPr>
        <p:spPr>
          <a:xfrm>
            <a:off x="6912825" y="2723850"/>
            <a:ext cx="1386600" cy="66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High-Fidelity</a:t>
            </a:r>
            <a:endParaRPr/>
          </a:p>
        </p:txBody>
      </p:sp>
      <p:sp>
        <p:nvSpPr>
          <p:cNvPr id="197" name="Google Shape;197;p21"/>
          <p:cNvSpPr txBox="1"/>
          <p:nvPr/>
        </p:nvSpPr>
        <p:spPr>
          <a:xfrm>
            <a:off x="509300" y="3551625"/>
            <a:ext cx="2179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s-419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Conceptos  nuevos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s-419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Ideas, no detalles.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s-419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Generan muchas opciones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s-419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Interactividad muy baja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8" name="Google Shape;198;p21"/>
          <p:cNvSpPr txBox="1"/>
          <p:nvPr/>
        </p:nvSpPr>
        <p:spPr>
          <a:xfrm>
            <a:off x="3482400" y="3551625"/>
            <a:ext cx="2179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s-419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Obtener retroalimentación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s-419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Prototipos rápidos y baratos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s-419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Interactividad media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21"/>
          <p:cNvSpPr txBox="1"/>
          <p:nvPr/>
        </p:nvSpPr>
        <p:spPr>
          <a:xfrm>
            <a:off x="6516525" y="3551625"/>
            <a:ext cx="2179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s-419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Prototipos detallados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s-419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Guía para desarrollo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s-419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Interactividad alta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0" name="Google Shape;200;p21"/>
          <p:cNvCxnSpPr>
            <a:stCxn id="195" idx="3"/>
          </p:cNvCxnSpPr>
          <p:nvPr/>
        </p:nvCxnSpPr>
        <p:spPr>
          <a:xfrm flipH="1" rot="10800000">
            <a:off x="5265300" y="2674200"/>
            <a:ext cx="437100" cy="38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" name="Google Shape;201;p21"/>
          <p:cNvCxnSpPr>
            <a:stCxn id="196" idx="1"/>
          </p:cNvCxnSpPr>
          <p:nvPr/>
        </p:nvCxnSpPr>
        <p:spPr>
          <a:xfrm rot="10800000">
            <a:off x="6473625" y="2681400"/>
            <a:ext cx="439200" cy="37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2" name="Google Shape;202;p21"/>
          <p:cNvSpPr/>
          <p:nvPr/>
        </p:nvSpPr>
        <p:spPr>
          <a:xfrm>
            <a:off x="5560925" y="2226288"/>
            <a:ext cx="1052400" cy="455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lt1"/>
                </a:solidFill>
              </a:rPr>
              <a:t>Prototipo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03" name="Google Shape;20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9925" y="403925"/>
            <a:ext cx="1052400" cy="1052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1"/>
          <p:cNvSpPr/>
          <p:nvPr/>
        </p:nvSpPr>
        <p:spPr>
          <a:xfrm>
            <a:off x="2559250" y="2344188"/>
            <a:ext cx="1052400" cy="455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lt1"/>
                </a:solidFill>
              </a:rPr>
              <a:t>Balsamiq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05" name="Google Shape;205;p21"/>
          <p:cNvCxnSpPr>
            <a:endCxn id="194" idx="3"/>
          </p:cNvCxnSpPr>
          <p:nvPr/>
        </p:nvCxnSpPr>
        <p:spPr>
          <a:xfrm flipH="1">
            <a:off x="2292200" y="2792700"/>
            <a:ext cx="460500" cy="26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6" name="Google Shape;206;p21"/>
          <p:cNvCxnSpPr>
            <a:endCxn id="195" idx="1"/>
          </p:cNvCxnSpPr>
          <p:nvPr/>
        </p:nvCxnSpPr>
        <p:spPr>
          <a:xfrm>
            <a:off x="3355200" y="2802900"/>
            <a:ext cx="523500" cy="25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Balsamiq</a:t>
            </a:r>
            <a:endParaRPr/>
          </a:p>
        </p:txBody>
      </p:sp>
      <p:sp>
        <p:nvSpPr>
          <p:cNvPr id="212" name="Google Shape;212;p22"/>
          <p:cNvSpPr txBox="1"/>
          <p:nvPr>
            <p:ph idx="1" type="body"/>
          </p:nvPr>
        </p:nvSpPr>
        <p:spPr>
          <a:xfrm>
            <a:off x="1176725" y="1172550"/>
            <a:ext cx="72195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Balsamiq es una herramienta que permite diseñar de forma rápida y sencilla maquetas de interfaz para webs y aplicaciones móviles. De pago, aunque se puede probar de forma gratuita.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6600" y="112800"/>
            <a:ext cx="1589625" cy="105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025" y="1920648"/>
            <a:ext cx="4782126" cy="2867602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2"/>
          <p:cNvSpPr txBox="1"/>
          <p:nvPr>
            <p:ph idx="1" type="body"/>
          </p:nvPr>
        </p:nvSpPr>
        <p:spPr>
          <a:xfrm>
            <a:off x="5084775" y="2210900"/>
            <a:ext cx="3429000" cy="26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Realmente te obliga a concentrarte en la estructura y el contenido, evitando discusiones prolongadas sobre colores y detalles que deberían surgir más adelante en el proceso.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/>
              <a:t>Wireframes es RÁPIDO: generarás más ideas, para que puedas descartar las malas y descubrir las mejores soluciones.</a:t>
            </a:r>
            <a:endParaRPr/>
          </a:p>
        </p:txBody>
      </p:sp>
      <p:sp>
        <p:nvSpPr>
          <p:cNvPr id="216" name="Google Shape;21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